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6"/>
  </p:notesMasterIdLst>
  <p:sldIdLst>
    <p:sldId id="256" r:id="rId2"/>
    <p:sldId id="261" r:id="rId3"/>
    <p:sldId id="262" r:id="rId4"/>
    <p:sldId id="259" r:id="rId5"/>
    <p:sldId id="280" r:id="rId6"/>
    <p:sldId id="271" r:id="rId7"/>
    <p:sldId id="270" r:id="rId8"/>
    <p:sldId id="269" r:id="rId9"/>
    <p:sldId id="273" r:id="rId10"/>
    <p:sldId id="281" r:id="rId11"/>
    <p:sldId id="275" r:id="rId12"/>
    <p:sldId id="272" r:id="rId13"/>
    <p:sldId id="276" r:id="rId14"/>
    <p:sldId id="278" r:id="rId15"/>
    <p:sldId id="279" r:id="rId16"/>
    <p:sldId id="277" r:id="rId17"/>
    <p:sldId id="257" r:id="rId18"/>
    <p:sldId id="283" r:id="rId19"/>
    <p:sldId id="264" r:id="rId20"/>
    <p:sldId id="265" r:id="rId21"/>
    <p:sldId id="263" r:id="rId22"/>
    <p:sldId id="267" r:id="rId23"/>
    <p:sldId id="266" r:id="rId24"/>
    <p:sldId id="284" r:id="rId2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F46"/>
    <a:srgbClr val="FF8225"/>
    <a:srgbClr val="FF2549"/>
    <a:srgbClr val="5DD5FF"/>
    <a:srgbClr val="FF0D97"/>
    <a:srgbClr val="0000CC"/>
    <a:srgbClr val="003635"/>
    <a:srgbClr val="9EFF29"/>
    <a:srgbClr val="C80064"/>
    <a:srgbClr val="C33A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784" autoAdjust="0"/>
  </p:normalViewPr>
  <p:slideViewPr>
    <p:cSldViewPr snapToGrid="0">
      <p:cViewPr varScale="1">
        <p:scale>
          <a:sx n="97" d="100"/>
          <a:sy n="97" d="100"/>
        </p:scale>
        <p:origin x="1042" y="-163"/>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1/14/2021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919621C-D9F3-458B-B440-215D6B8A1A52}" type="slidenum">
              <a:rPr lang="en-US" smtClean="0"/>
              <a:pPr/>
              <a:t>2</a:t>
            </a:fld>
            <a:endParaRPr lang="en-US"/>
          </a:p>
        </p:txBody>
      </p:sp>
    </p:spTree>
    <p:extLst>
      <p:ext uri="{BB962C8B-B14F-4D97-AF65-F5344CB8AC3E}">
        <p14:creationId xmlns:p14="http://schemas.microsoft.com/office/powerpoint/2010/main" val="3192060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919621C-D9F3-458B-B440-215D6B8A1A52}" type="slidenum">
              <a:rPr lang="en-US" smtClean="0"/>
              <a:pPr/>
              <a:t>21</a:t>
            </a:fld>
            <a:endParaRPr lang="en-US"/>
          </a:p>
        </p:txBody>
      </p:sp>
    </p:spTree>
    <p:extLst>
      <p:ext uri="{BB962C8B-B14F-4D97-AF65-F5344CB8AC3E}">
        <p14:creationId xmlns:p14="http://schemas.microsoft.com/office/powerpoint/2010/main" val="418265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919621C-D9F3-458B-B440-215D6B8A1A52}" type="slidenum">
              <a:rPr lang="en-US" smtClean="0"/>
              <a:pPr/>
              <a:t>24</a:t>
            </a:fld>
            <a:endParaRPr lang="en-US"/>
          </a:p>
        </p:txBody>
      </p:sp>
    </p:spTree>
    <p:extLst>
      <p:ext uri="{BB962C8B-B14F-4D97-AF65-F5344CB8AC3E}">
        <p14:creationId xmlns:p14="http://schemas.microsoft.com/office/powerpoint/2010/main" val="2621377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919621C-D9F3-458B-B440-215D6B8A1A52}" type="slidenum">
              <a:rPr lang="en-US" smtClean="0"/>
              <a:pPr/>
              <a:t>3</a:t>
            </a:fld>
            <a:endParaRPr lang="en-US"/>
          </a:p>
        </p:txBody>
      </p:sp>
    </p:spTree>
    <p:extLst>
      <p:ext uri="{BB962C8B-B14F-4D97-AF65-F5344CB8AC3E}">
        <p14:creationId xmlns:p14="http://schemas.microsoft.com/office/powerpoint/2010/main" val="418020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4</a:t>
            </a:fld>
            <a:endParaRPr lang="en-US"/>
          </a:p>
        </p:txBody>
      </p:sp>
    </p:spTree>
    <p:extLst>
      <p:ext uri="{BB962C8B-B14F-4D97-AF65-F5344CB8AC3E}">
        <p14:creationId xmlns:p14="http://schemas.microsoft.com/office/powerpoint/2010/main" val="3144433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6</a:t>
            </a:fld>
            <a:endParaRPr lang="en-US"/>
          </a:p>
        </p:txBody>
      </p:sp>
    </p:spTree>
    <p:extLst>
      <p:ext uri="{BB962C8B-B14F-4D97-AF65-F5344CB8AC3E}">
        <p14:creationId xmlns:p14="http://schemas.microsoft.com/office/powerpoint/2010/main" val="3691873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7</a:t>
            </a:fld>
            <a:endParaRPr lang="en-US"/>
          </a:p>
        </p:txBody>
      </p:sp>
    </p:spTree>
    <p:extLst>
      <p:ext uri="{BB962C8B-B14F-4D97-AF65-F5344CB8AC3E}">
        <p14:creationId xmlns:p14="http://schemas.microsoft.com/office/powerpoint/2010/main" val="337372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919621C-D9F3-458B-B440-215D6B8A1A52}" type="slidenum">
              <a:rPr lang="en-US" smtClean="0"/>
              <a:pPr/>
              <a:t>11</a:t>
            </a:fld>
            <a:endParaRPr lang="en-US"/>
          </a:p>
        </p:txBody>
      </p:sp>
    </p:spTree>
    <p:extLst>
      <p:ext uri="{BB962C8B-B14F-4D97-AF65-F5344CB8AC3E}">
        <p14:creationId xmlns:p14="http://schemas.microsoft.com/office/powerpoint/2010/main" val="1909480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919621C-D9F3-458B-B440-215D6B8A1A52}" type="slidenum">
              <a:rPr lang="en-US" smtClean="0"/>
              <a:pPr/>
              <a:t>18</a:t>
            </a:fld>
            <a:endParaRPr lang="en-US"/>
          </a:p>
        </p:txBody>
      </p:sp>
    </p:spTree>
    <p:extLst>
      <p:ext uri="{BB962C8B-B14F-4D97-AF65-F5344CB8AC3E}">
        <p14:creationId xmlns:p14="http://schemas.microsoft.com/office/powerpoint/2010/main" val="2776394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919621C-D9F3-458B-B440-215D6B8A1A52}" type="slidenum">
              <a:rPr lang="en-US" smtClean="0"/>
              <a:pPr/>
              <a:t>19</a:t>
            </a:fld>
            <a:endParaRPr lang="en-US"/>
          </a:p>
        </p:txBody>
      </p:sp>
    </p:spTree>
    <p:extLst>
      <p:ext uri="{BB962C8B-B14F-4D97-AF65-F5344CB8AC3E}">
        <p14:creationId xmlns:p14="http://schemas.microsoft.com/office/powerpoint/2010/main" val="3781933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919621C-D9F3-458B-B440-215D6B8A1A52}" type="slidenum">
              <a:rPr lang="en-US" smtClean="0"/>
              <a:pPr/>
              <a:t>20</a:t>
            </a:fld>
            <a:endParaRPr lang="en-US"/>
          </a:p>
        </p:txBody>
      </p:sp>
    </p:spTree>
    <p:extLst>
      <p:ext uri="{BB962C8B-B14F-4D97-AF65-F5344CB8AC3E}">
        <p14:creationId xmlns:p14="http://schemas.microsoft.com/office/powerpoint/2010/main" val="38244879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9433" y="2286001"/>
            <a:ext cx="7573295" cy="1836174"/>
          </a:xfrm>
          <a:noFill/>
          <a:effectLst>
            <a:outerShdw blurRad="50800" dist="38100" dir="2700000" algn="tl" rotWithShape="0">
              <a:prstClr val="black">
                <a:alpha val="40000"/>
              </a:prstClr>
            </a:outerShdw>
          </a:effectLst>
        </p:spPr>
        <p:txBody>
          <a:bodyPr>
            <a:normAutofit/>
          </a:bodyPr>
          <a:lstStyle>
            <a:lvl1pPr algn="l">
              <a:defRPr sz="3600">
                <a:solidFill>
                  <a:srgbClr val="003F46"/>
                </a:solidFill>
              </a:defRPr>
            </a:lvl1pPr>
          </a:lstStyle>
          <a:p>
            <a:r>
              <a:rPr lang="en-US" dirty="0"/>
              <a:t>Click to edit </a:t>
            </a:r>
            <a:r>
              <a:rPr lang="en-US" dirty="0" smtClean="0"/>
              <a:t/>
            </a:r>
            <a:br>
              <a:rPr lang="en-US" dirty="0" smtClean="0"/>
            </a:br>
            <a:r>
              <a:rPr lang="en-US" dirty="0" smtClean="0"/>
              <a:t>Master </a:t>
            </a:r>
            <a:r>
              <a:rPr lang="en-US" dirty="0"/>
              <a:t>title style</a:t>
            </a:r>
          </a:p>
        </p:txBody>
      </p:sp>
      <p:sp>
        <p:nvSpPr>
          <p:cNvPr id="3" name="Subtitle 2"/>
          <p:cNvSpPr>
            <a:spLocks noGrp="1"/>
          </p:cNvSpPr>
          <p:nvPr>
            <p:ph type="subTitle" idx="1"/>
          </p:nvPr>
        </p:nvSpPr>
        <p:spPr>
          <a:xfrm>
            <a:off x="612060" y="4114800"/>
            <a:ext cx="7588043" cy="648929"/>
          </a:xfrm>
        </p:spPr>
        <p:txBody>
          <a:bodyPr>
            <a:normAutofit/>
          </a:bodyPr>
          <a:lstStyle>
            <a:lvl1pPr marL="0" indent="0" algn="l">
              <a:buNone/>
              <a:defRPr sz="2800" b="0" i="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r>
              <a:rPr lang="en-US" dirty="0" smtClean="0"/>
              <a:t>Master </a:t>
            </a:r>
            <a:r>
              <a:rPr lang="en-US" dirty="0"/>
              <a:t>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1/14/2021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1442" y="349699"/>
            <a:ext cx="8259098" cy="763526"/>
          </a:xfrm>
        </p:spPr>
        <p:txBody>
          <a:bodyPr>
            <a:normAutofit/>
          </a:bodyPr>
          <a:lstStyle>
            <a:lvl1pPr algn="l">
              <a:defRPr sz="3600" baseline="0">
                <a:solidFill>
                  <a:srgbClr val="003F46"/>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63714" y="1327354"/>
            <a:ext cx="8246070" cy="3451121"/>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2189" y="413911"/>
            <a:ext cx="6857040" cy="725349"/>
          </a:xfrm>
        </p:spPr>
        <p:txBody>
          <a:bodyPr>
            <a:normAutofit/>
          </a:bodyPr>
          <a:lstStyle>
            <a:lvl1pPr algn="l">
              <a:defRPr sz="3600">
                <a:solidFill>
                  <a:srgbClr val="003F46"/>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71948" y="1187244"/>
            <a:ext cx="6880123" cy="3508626"/>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1/14/2021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62190" y="330638"/>
            <a:ext cx="8093365" cy="763525"/>
          </a:xfrm>
        </p:spPr>
        <p:txBody>
          <a:bodyPr>
            <a:normAutofit/>
          </a:bodyPr>
          <a:lstStyle>
            <a:lvl1pPr algn="l">
              <a:defRPr sz="3600" baseline="0">
                <a:solidFill>
                  <a:srgbClr val="003F46"/>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22131" y="1611271"/>
            <a:ext cx="4040188"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22131" y="2083668"/>
            <a:ext cx="4040188"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57252" y="1611271"/>
            <a:ext cx="4041775"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57252" y="2083668"/>
            <a:ext cx="4041775"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1/14/2021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1/14/2021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1/14/2021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3270" y="2892719"/>
            <a:ext cx="8104239" cy="1659188"/>
          </a:xfrm>
        </p:spPr>
        <p:txBody>
          <a:bodyPr>
            <a:normAutofit/>
          </a:bodyPr>
          <a:lstStyle/>
          <a:p>
            <a:r>
              <a:rPr lang="en-US" sz="4800" dirty="0" smtClean="0"/>
              <a:t>Bioinformatics</a:t>
            </a:r>
            <a:endParaRPr lang="en-US" sz="4800" dirty="0"/>
          </a:p>
        </p:txBody>
      </p:sp>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2312" y="2260646"/>
            <a:ext cx="8259098" cy="763526"/>
          </a:xfrm>
        </p:spPr>
        <p:txBody>
          <a:bodyPr>
            <a:normAutofit/>
          </a:bodyPr>
          <a:lstStyle/>
          <a:p>
            <a:pPr algn="ctr"/>
            <a:r>
              <a:rPr lang="en-US" sz="4000" b="1" dirty="0" smtClean="0">
                <a:solidFill>
                  <a:srgbClr val="FF0000"/>
                </a:solidFill>
              </a:rPr>
              <a:t>Goals and Techniques</a:t>
            </a:r>
            <a:endParaRPr lang="en-US" sz="4000" b="1" dirty="0">
              <a:solidFill>
                <a:srgbClr val="FF0000"/>
              </a:solidFill>
            </a:endParaRPr>
          </a:p>
        </p:txBody>
      </p:sp>
    </p:spTree>
    <p:extLst>
      <p:ext uri="{BB962C8B-B14F-4D97-AF65-F5344CB8AC3E}">
        <p14:creationId xmlns:p14="http://schemas.microsoft.com/office/powerpoint/2010/main" val="28632398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449317" y="884026"/>
            <a:ext cx="2902978" cy="369332"/>
          </a:xfrm>
          <a:prstGeom prst="rect">
            <a:avLst/>
          </a:prstGeom>
          <a:noFill/>
          <a:ln w="9525">
            <a:noFill/>
            <a:miter lim="800000"/>
            <a:headEnd/>
            <a:tailEnd/>
          </a:ln>
          <a:effectLst/>
        </p:spPr>
        <p:txBody>
          <a:bodyPr wrap="square">
            <a:spAutoFit/>
          </a:bodyPr>
          <a:lstStyle/>
          <a:p>
            <a:r>
              <a:rPr lang="fr-FR" b="1" u="sng" dirty="0" smtClean="0">
                <a:solidFill>
                  <a:schemeClr val="bg1"/>
                </a:solidFill>
                <a:latin typeface="Verdana" pitchFamily="1" charset="0"/>
              </a:rPr>
              <a:t>Goals:</a:t>
            </a:r>
            <a:endParaRPr lang="fr-FR" sz="2800" u="sng" dirty="0">
              <a:solidFill>
                <a:schemeClr val="bg1"/>
              </a:solidFill>
            </a:endParaRPr>
          </a:p>
        </p:txBody>
      </p:sp>
      <p:sp>
        <p:nvSpPr>
          <p:cNvPr id="2" name="TextBox 1"/>
          <p:cNvSpPr txBox="1"/>
          <p:nvPr/>
        </p:nvSpPr>
        <p:spPr>
          <a:xfrm>
            <a:off x="977460" y="1647496"/>
            <a:ext cx="723637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To study how normal cellular activities are altered in different disease </a:t>
            </a:r>
            <a:r>
              <a:rPr lang="en-US" dirty="0" smtClean="0"/>
              <a:t>states.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Common activities in bioinformatics include mapping and analyzing </a:t>
            </a:r>
            <a:r>
              <a:rPr lang="en-US" b="1" dirty="0"/>
              <a:t>DNA</a:t>
            </a:r>
            <a:r>
              <a:rPr lang="en-US" dirty="0"/>
              <a:t> and </a:t>
            </a:r>
            <a:r>
              <a:rPr lang="en-US" b="1" dirty="0"/>
              <a:t>protein</a:t>
            </a:r>
            <a:r>
              <a:rPr lang="en-US" dirty="0"/>
              <a:t> sequences, aligning DNA and protein sequences to compare them</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Increasing the </a:t>
            </a:r>
            <a:r>
              <a:rPr lang="en-US" dirty="0"/>
              <a:t>understanding of biological </a:t>
            </a:r>
            <a:r>
              <a:rPr lang="en-US" dirty="0" smtClean="0"/>
              <a:t>processes, what </a:t>
            </a:r>
            <a:r>
              <a:rPr lang="en-US" dirty="0"/>
              <a:t>sets it apart from other approaches, however, is its focus on developing and applying computationally intensive techniques to achieve this </a:t>
            </a:r>
            <a:r>
              <a:rPr lang="en-US" dirty="0" smtClean="0"/>
              <a:t>goal.</a:t>
            </a:r>
          </a:p>
        </p:txBody>
      </p:sp>
    </p:spTree>
    <p:extLst>
      <p:ext uri="{BB962C8B-B14F-4D97-AF65-F5344CB8AC3E}">
        <p14:creationId xmlns:p14="http://schemas.microsoft.com/office/powerpoint/2010/main" val="31886700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6787055" cy="5143500"/>
          </a:xfrm>
        </p:spPr>
      </p:pic>
    </p:spTree>
    <p:extLst>
      <p:ext uri="{BB962C8B-B14F-4D97-AF65-F5344CB8AC3E}">
        <p14:creationId xmlns:p14="http://schemas.microsoft.com/office/powerpoint/2010/main" val="38297404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6794938" cy="5143501"/>
          </a:xfrm>
        </p:spPr>
      </p:pic>
    </p:spTree>
    <p:extLst>
      <p:ext uri="{BB962C8B-B14F-4D97-AF65-F5344CB8AC3E}">
        <p14:creationId xmlns:p14="http://schemas.microsoft.com/office/powerpoint/2010/main" val="787409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6755524" cy="5143500"/>
          </a:xfrm>
        </p:spPr>
      </p:pic>
    </p:spTree>
    <p:extLst>
      <p:ext uri="{BB962C8B-B14F-4D97-AF65-F5344CB8AC3E}">
        <p14:creationId xmlns:p14="http://schemas.microsoft.com/office/powerpoint/2010/main" val="38250603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
            <a:ext cx="6787055" cy="5143500"/>
          </a:xfrm>
        </p:spPr>
      </p:pic>
    </p:spTree>
    <p:extLst>
      <p:ext uri="{BB962C8B-B14F-4D97-AF65-F5344CB8AC3E}">
        <p14:creationId xmlns:p14="http://schemas.microsoft.com/office/powerpoint/2010/main" val="2879706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
            <a:ext cx="6787055" cy="5143500"/>
          </a:xfrm>
        </p:spPr>
      </p:pic>
    </p:spTree>
    <p:extLst>
      <p:ext uri="{BB962C8B-B14F-4D97-AF65-F5344CB8AC3E}">
        <p14:creationId xmlns:p14="http://schemas.microsoft.com/office/powerpoint/2010/main" val="39810793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367" y="2002220"/>
            <a:ext cx="8259098" cy="1353027"/>
          </a:xfrm>
        </p:spPr>
        <p:txBody>
          <a:bodyPr>
            <a:noAutofit/>
          </a:bodyPr>
          <a:lstStyle/>
          <a:p>
            <a:pPr algn="ctr"/>
            <a:r>
              <a:rPr lang="en-US" sz="4000" b="1" dirty="0">
                <a:solidFill>
                  <a:srgbClr val="FF0000"/>
                </a:solidFill>
              </a:rPr>
              <a:t>Historical Overview</a:t>
            </a:r>
            <a:br>
              <a:rPr lang="en-US" sz="4000" b="1" dirty="0">
                <a:solidFill>
                  <a:srgbClr val="FF0000"/>
                </a:solidFill>
              </a:rPr>
            </a:br>
            <a:r>
              <a:rPr lang="en-US" sz="4000" b="1" dirty="0">
                <a:solidFill>
                  <a:srgbClr val="FF0000"/>
                </a:solidFill>
              </a:rPr>
              <a:t> </a:t>
            </a:r>
          </a:p>
        </p:txBody>
      </p:sp>
    </p:spTree>
    <p:extLst>
      <p:ext uri="{BB962C8B-B14F-4D97-AF65-F5344CB8AC3E}">
        <p14:creationId xmlns:p14="http://schemas.microsoft.com/office/powerpoint/2010/main" val="41033094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4"/>
          <p:cNvSpPr>
            <a:spLocks noGrp="1" noChangeArrowheads="1"/>
          </p:cNvSpPr>
          <p:nvPr>
            <p:ph type="title"/>
          </p:nvPr>
        </p:nvSpPr>
        <p:spPr>
          <a:xfrm>
            <a:off x="55178" y="699826"/>
            <a:ext cx="4209393" cy="628650"/>
          </a:xfrm>
        </p:spPr>
        <p:txBody>
          <a:bodyPr>
            <a:noAutofit/>
          </a:bodyPr>
          <a:lstStyle/>
          <a:p>
            <a:r>
              <a:rPr lang="en-AU" sz="2800" b="1" u="sng" dirty="0" smtClean="0">
                <a:solidFill>
                  <a:schemeClr val="bg1"/>
                </a:solidFill>
              </a:rPr>
              <a:t>Importance of databases:</a:t>
            </a:r>
            <a:endParaRPr lang="en-AU" sz="2800" b="1" u="sng" dirty="0">
              <a:solidFill>
                <a:schemeClr val="bg1"/>
              </a:solidFill>
            </a:endParaRPr>
          </a:p>
        </p:txBody>
      </p:sp>
      <p:sp>
        <p:nvSpPr>
          <p:cNvPr id="3" name="TextBox 2"/>
          <p:cNvSpPr txBox="1"/>
          <p:nvPr/>
        </p:nvSpPr>
        <p:spPr>
          <a:xfrm>
            <a:off x="622739" y="1442544"/>
            <a:ext cx="5565228" cy="2369238"/>
          </a:xfrm>
          <a:prstGeom prst="rect">
            <a:avLst/>
          </a:prstGeom>
          <a:noFill/>
        </p:spPr>
        <p:txBody>
          <a:bodyPr wrap="square" rtlCol="0">
            <a:spAutoFit/>
          </a:bodyPr>
          <a:lstStyle/>
          <a:p>
            <a:pPr>
              <a:lnSpc>
                <a:spcPct val="150000"/>
              </a:lnSpc>
            </a:pPr>
            <a:r>
              <a:rPr lang="en-US" dirty="0"/>
              <a:t>Databases are essential for bioinformatics research and applications. Many databases exist, covering various information types: for </a:t>
            </a:r>
            <a:r>
              <a:rPr lang="en-US" dirty="0" smtClean="0"/>
              <a:t>example:</a:t>
            </a:r>
          </a:p>
          <a:p>
            <a:pPr marL="742950" lvl="1" indent="-285750">
              <a:lnSpc>
                <a:spcPct val="200000"/>
              </a:lnSpc>
              <a:buFont typeface="Arial" panose="020B0604020202020204" pitchFamily="34" charset="0"/>
              <a:buChar char="•"/>
            </a:pPr>
            <a:r>
              <a:rPr lang="en-US" b="1" dirty="0" smtClean="0"/>
              <a:t>DNA </a:t>
            </a:r>
          </a:p>
          <a:p>
            <a:pPr marL="742950" lvl="1" indent="-285750">
              <a:lnSpc>
                <a:spcPct val="200000"/>
              </a:lnSpc>
              <a:buFont typeface="Arial" panose="020B0604020202020204" pitchFamily="34" charset="0"/>
              <a:buChar char="•"/>
            </a:pPr>
            <a:r>
              <a:rPr lang="en-US" b="1" dirty="0"/>
              <a:t>P</a:t>
            </a:r>
            <a:r>
              <a:rPr lang="en-US" b="1" dirty="0" smtClean="0"/>
              <a:t>rotein sequences</a:t>
            </a:r>
            <a:endParaRPr lang="en-US" b="1" dirty="0"/>
          </a:p>
        </p:txBody>
      </p:sp>
    </p:spTree>
    <p:extLst>
      <p:ext uri="{BB962C8B-B14F-4D97-AF65-F5344CB8AC3E}">
        <p14:creationId xmlns:p14="http://schemas.microsoft.com/office/powerpoint/2010/main" val="33925960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Text Box 3"/>
          <p:cNvSpPr txBox="1">
            <a:spLocks noChangeArrowheads="1"/>
          </p:cNvSpPr>
          <p:nvPr/>
        </p:nvSpPr>
        <p:spPr bwMode="auto">
          <a:xfrm>
            <a:off x="665209" y="950103"/>
            <a:ext cx="6296025" cy="3970318"/>
          </a:xfrm>
          <a:prstGeom prst="rect">
            <a:avLst/>
          </a:prstGeom>
          <a:noFill/>
          <a:ln w="9525">
            <a:noFill/>
            <a:miter lim="800000"/>
            <a:headEnd/>
            <a:tailEnd/>
          </a:ln>
          <a:effectLst/>
        </p:spPr>
        <p:txBody>
          <a:bodyPr>
            <a:spAutoFit/>
          </a:bodyPr>
          <a:lstStyle/>
          <a:p>
            <a:pPr marL="176213" indent="-176213">
              <a:spcBef>
                <a:spcPct val="50000"/>
              </a:spcBef>
              <a:buFontTx/>
              <a:buChar char="•"/>
            </a:pPr>
            <a:r>
              <a:rPr lang="en-AU" dirty="0">
                <a:solidFill>
                  <a:schemeClr val="tx2"/>
                </a:solidFill>
              </a:rPr>
              <a:t>The first biological database - </a:t>
            </a:r>
            <a:r>
              <a:rPr lang="en-AU" dirty="0">
                <a:solidFill>
                  <a:schemeClr val="accent2"/>
                </a:solidFill>
              </a:rPr>
              <a:t>P</a:t>
            </a:r>
            <a:r>
              <a:rPr lang="en-AU" dirty="0">
                <a:solidFill>
                  <a:schemeClr val="tx2"/>
                </a:solidFill>
              </a:rPr>
              <a:t>rotein </a:t>
            </a:r>
            <a:r>
              <a:rPr lang="en-AU" dirty="0">
                <a:solidFill>
                  <a:schemeClr val="accent2"/>
                </a:solidFill>
              </a:rPr>
              <a:t>I</a:t>
            </a:r>
            <a:r>
              <a:rPr lang="en-AU" dirty="0">
                <a:solidFill>
                  <a:schemeClr val="tx2"/>
                </a:solidFill>
              </a:rPr>
              <a:t>dentification </a:t>
            </a:r>
            <a:r>
              <a:rPr lang="en-AU" dirty="0">
                <a:solidFill>
                  <a:schemeClr val="accent2"/>
                </a:solidFill>
              </a:rPr>
              <a:t>R</a:t>
            </a:r>
            <a:r>
              <a:rPr lang="en-AU" dirty="0">
                <a:solidFill>
                  <a:schemeClr val="tx2"/>
                </a:solidFill>
              </a:rPr>
              <a:t>esource was established in 1972 by Margaret Dayhoff</a:t>
            </a:r>
          </a:p>
          <a:p>
            <a:pPr marL="176213" indent="-176213">
              <a:spcBef>
                <a:spcPct val="50000"/>
              </a:spcBef>
              <a:buFontTx/>
              <a:buChar char="•"/>
            </a:pPr>
            <a:r>
              <a:rPr lang="en-AU" dirty="0">
                <a:solidFill>
                  <a:schemeClr val="tx2"/>
                </a:solidFill>
              </a:rPr>
              <a:t>Dayhoff and co-workers organized the proteins into families and superfamilies based on degree of sequence similarity</a:t>
            </a:r>
          </a:p>
          <a:p>
            <a:pPr marL="176213" indent="-176213">
              <a:spcBef>
                <a:spcPct val="50000"/>
              </a:spcBef>
              <a:buFontTx/>
              <a:buChar char="•"/>
            </a:pPr>
            <a:r>
              <a:rPr lang="en-AU" dirty="0">
                <a:solidFill>
                  <a:schemeClr val="tx2"/>
                </a:solidFill>
              </a:rPr>
              <a:t>Idea of sequence alignment was introduced as well as special tables that reflected the frequency of changes observed in the sequences of a group of closely related proteins</a:t>
            </a:r>
          </a:p>
          <a:p>
            <a:pPr marL="176213" indent="-176213">
              <a:spcBef>
                <a:spcPct val="50000"/>
              </a:spcBef>
              <a:buFontTx/>
              <a:buChar char="•"/>
            </a:pPr>
            <a:r>
              <a:rPr lang="en-AU" dirty="0">
                <a:solidFill>
                  <a:schemeClr val="tx2"/>
                </a:solidFill>
              </a:rPr>
              <a:t>Currently there are several huge Protein Banks : SwissProt, PIR International, etc.</a:t>
            </a:r>
          </a:p>
          <a:p>
            <a:pPr marL="176213" indent="-176213">
              <a:spcBef>
                <a:spcPct val="50000"/>
              </a:spcBef>
              <a:buFontTx/>
              <a:buChar char="•"/>
            </a:pPr>
            <a:r>
              <a:rPr lang="en-AU" dirty="0">
                <a:solidFill>
                  <a:schemeClr val="tx2"/>
                </a:solidFill>
              </a:rPr>
              <a:t>The first DNA database was established in 1979.  Currently there are several powerful databases: GenBank, EMBL, DDBJ, etc.</a:t>
            </a:r>
          </a:p>
        </p:txBody>
      </p:sp>
      <p:sp>
        <p:nvSpPr>
          <p:cNvPr id="14340" name="Rectangle 4"/>
          <p:cNvSpPr>
            <a:spLocks noGrp="1" noChangeArrowheads="1"/>
          </p:cNvSpPr>
          <p:nvPr>
            <p:ph type="title"/>
          </p:nvPr>
        </p:nvSpPr>
        <p:spPr>
          <a:xfrm>
            <a:off x="126124" y="116501"/>
            <a:ext cx="5200650" cy="628650"/>
          </a:xfrm>
        </p:spPr>
        <p:txBody>
          <a:bodyPr/>
          <a:lstStyle/>
          <a:p>
            <a:r>
              <a:rPr lang="en-AU" sz="2100" b="1" u="sng" dirty="0">
                <a:solidFill>
                  <a:schemeClr val="bg1"/>
                </a:solidFill>
              </a:rPr>
              <a:t>Brief history of bioinformatics: </a:t>
            </a:r>
            <a:r>
              <a:rPr lang="en-AU" sz="2100" b="1" u="sng" dirty="0" smtClean="0">
                <a:solidFill>
                  <a:schemeClr val="bg1"/>
                </a:solidFill>
              </a:rPr>
              <a:t>(Databases)</a:t>
            </a:r>
            <a:endParaRPr lang="en-AU" sz="2100" b="1" u="sng" dirty="0">
              <a:solidFill>
                <a:schemeClr val="bg1"/>
              </a:solidFill>
            </a:endParaRPr>
          </a:p>
        </p:txBody>
      </p:sp>
    </p:spTree>
    <p:extLst>
      <p:ext uri="{BB962C8B-B14F-4D97-AF65-F5344CB8AC3E}">
        <p14:creationId xmlns:p14="http://schemas.microsoft.com/office/powerpoint/2010/main" val="31985371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1220350" y="795830"/>
            <a:ext cx="2453016" cy="523220"/>
          </a:xfrm>
          <a:prstGeom prst="rect">
            <a:avLst/>
          </a:prstGeom>
          <a:noFill/>
          <a:ln w="9525">
            <a:noFill/>
            <a:miter lim="800000"/>
            <a:headEnd/>
            <a:tailEnd/>
          </a:ln>
          <a:effectLst/>
        </p:spPr>
        <p:txBody>
          <a:bodyPr wrap="square">
            <a:spAutoFit/>
          </a:bodyPr>
          <a:lstStyle/>
          <a:p>
            <a:r>
              <a:rPr lang="fr-FR" sz="2800" b="1" u="sng" dirty="0" err="1" smtClean="0">
                <a:solidFill>
                  <a:schemeClr val="bg1"/>
                </a:solidFill>
                <a:latin typeface="Verdana" pitchFamily="1" charset="0"/>
              </a:rPr>
              <a:t>Definition</a:t>
            </a:r>
            <a:r>
              <a:rPr lang="fr-FR" sz="2800" b="1" u="sng" dirty="0" smtClean="0">
                <a:solidFill>
                  <a:schemeClr val="bg1"/>
                </a:solidFill>
                <a:latin typeface="Verdana" pitchFamily="1" charset="0"/>
              </a:rPr>
              <a:t>:</a:t>
            </a:r>
            <a:endParaRPr lang="fr-FR" sz="2800" u="sng" dirty="0">
              <a:solidFill>
                <a:schemeClr val="bg1"/>
              </a:solidFill>
            </a:endParaRPr>
          </a:p>
        </p:txBody>
      </p:sp>
      <p:sp>
        <p:nvSpPr>
          <p:cNvPr id="3" name="TextBox 2"/>
          <p:cNvSpPr txBox="1"/>
          <p:nvPr/>
        </p:nvSpPr>
        <p:spPr>
          <a:xfrm>
            <a:off x="1032641" y="1592318"/>
            <a:ext cx="6321973" cy="2542363"/>
          </a:xfrm>
          <a:prstGeom prst="rect">
            <a:avLst/>
          </a:prstGeom>
          <a:noFill/>
        </p:spPr>
        <p:txBody>
          <a:bodyPr wrap="square" rtlCol="0">
            <a:spAutoFit/>
          </a:bodyPr>
          <a:lstStyle/>
          <a:p>
            <a:pPr>
              <a:lnSpc>
                <a:spcPct val="150000"/>
              </a:lnSpc>
            </a:pPr>
            <a:r>
              <a:rPr lang="en-US" dirty="0" smtClean="0"/>
              <a:t>Bioinformatics is </a:t>
            </a:r>
            <a:r>
              <a:rPr lang="en-US" dirty="0"/>
              <a:t>an interdisciplinary field that develops methods and software tools for understanding biological data, in particular when the data sets are large and complex. As an interdisciplinary field of science, bioinformatics combines biology, computer science, information engineering, mathematics and statistics to analyze and interpret the biological </a:t>
            </a:r>
            <a:r>
              <a:rPr lang="en-US" dirty="0" smtClean="0"/>
              <a:t>data.</a:t>
            </a:r>
            <a:endParaRPr lang="en-US" dirty="0"/>
          </a:p>
        </p:txBody>
      </p:sp>
    </p:spTree>
    <p:extLst>
      <p:ext uri="{BB962C8B-B14F-4D97-AF65-F5344CB8AC3E}">
        <p14:creationId xmlns:p14="http://schemas.microsoft.com/office/powerpoint/2010/main" val="26586343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0" y="338820"/>
            <a:ext cx="4800600" cy="628650"/>
          </a:xfrm>
        </p:spPr>
        <p:txBody>
          <a:bodyPr>
            <a:noAutofit/>
          </a:bodyPr>
          <a:lstStyle/>
          <a:p>
            <a:r>
              <a:rPr lang="en-AU" sz="2400" b="1" u="sng" dirty="0">
                <a:solidFill>
                  <a:schemeClr val="bg1"/>
                </a:solidFill>
              </a:rPr>
              <a:t>Brief history of bioinformatics: other important steps</a:t>
            </a:r>
          </a:p>
        </p:txBody>
      </p:sp>
      <p:sp>
        <p:nvSpPr>
          <p:cNvPr id="25604" name="Text Box 4"/>
          <p:cNvSpPr txBox="1">
            <a:spLocks noChangeArrowheads="1"/>
          </p:cNvSpPr>
          <p:nvPr/>
        </p:nvSpPr>
        <p:spPr bwMode="auto">
          <a:xfrm>
            <a:off x="746077" y="1437619"/>
            <a:ext cx="6222282" cy="3378104"/>
          </a:xfrm>
          <a:prstGeom prst="rect">
            <a:avLst/>
          </a:prstGeom>
          <a:noFill/>
          <a:ln w="9525">
            <a:noFill/>
            <a:miter lim="800000"/>
            <a:headEnd/>
            <a:tailEnd/>
          </a:ln>
          <a:effectLst/>
        </p:spPr>
        <p:txBody>
          <a:bodyPr wrap="square">
            <a:spAutoFit/>
          </a:bodyPr>
          <a:lstStyle/>
          <a:p>
            <a:pPr marL="125016" indent="-125016">
              <a:lnSpc>
                <a:spcPct val="150000"/>
              </a:lnSpc>
              <a:spcBef>
                <a:spcPct val="50000"/>
              </a:spcBef>
              <a:buFontTx/>
              <a:buChar char="•"/>
            </a:pPr>
            <a:r>
              <a:rPr lang="en-AU" sz="1600" dirty="0"/>
              <a:t> </a:t>
            </a:r>
            <a:r>
              <a:rPr lang="en-AU" sz="1600" b="1" dirty="0"/>
              <a:t>Development of sequence retrieval methods (1970-80s)</a:t>
            </a:r>
          </a:p>
          <a:p>
            <a:pPr marL="125016" indent="-125016">
              <a:lnSpc>
                <a:spcPct val="150000"/>
              </a:lnSpc>
              <a:spcBef>
                <a:spcPct val="50000"/>
              </a:spcBef>
              <a:buFontTx/>
              <a:buChar char="•"/>
            </a:pPr>
            <a:r>
              <a:rPr lang="en-AU" sz="1600" b="1" dirty="0"/>
              <a:t> Development of principles of sequence alignment (1980s)</a:t>
            </a:r>
          </a:p>
          <a:p>
            <a:pPr marL="125016" indent="-125016">
              <a:lnSpc>
                <a:spcPct val="150000"/>
              </a:lnSpc>
              <a:spcBef>
                <a:spcPct val="50000"/>
              </a:spcBef>
              <a:buFontTx/>
              <a:buChar char="•"/>
            </a:pPr>
            <a:r>
              <a:rPr lang="en-AU" sz="1600" b="1" dirty="0"/>
              <a:t> Prediction of RNA secondary structure (1980s)</a:t>
            </a:r>
          </a:p>
          <a:p>
            <a:pPr marL="125016" indent="-125016">
              <a:lnSpc>
                <a:spcPct val="150000"/>
              </a:lnSpc>
              <a:spcBef>
                <a:spcPct val="50000"/>
              </a:spcBef>
              <a:buFontTx/>
              <a:buChar char="•"/>
            </a:pPr>
            <a:r>
              <a:rPr lang="en-AU" sz="1600" b="1" dirty="0"/>
              <a:t> Prediction of protein secondary structure and 3D (1980-90s)</a:t>
            </a:r>
          </a:p>
          <a:p>
            <a:pPr marL="125016" indent="-125016">
              <a:lnSpc>
                <a:spcPct val="150000"/>
              </a:lnSpc>
              <a:spcBef>
                <a:spcPct val="50000"/>
              </a:spcBef>
              <a:buFontTx/>
              <a:buChar char="•"/>
            </a:pPr>
            <a:r>
              <a:rPr lang="en-AU" sz="1600" b="1" dirty="0"/>
              <a:t> The FASTA and BLAST methods for DB search (1980-90s)</a:t>
            </a:r>
          </a:p>
          <a:p>
            <a:pPr marL="125016" indent="-125016">
              <a:lnSpc>
                <a:spcPct val="150000"/>
              </a:lnSpc>
              <a:spcBef>
                <a:spcPct val="50000"/>
              </a:spcBef>
              <a:buFontTx/>
              <a:buChar char="•"/>
            </a:pPr>
            <a:r>
              <a:rPr lang="en-AU" sz="1600" b="1" dirty="0"/>
              <a:t> Prediction of genes (1990s)</a:t>
            </a:r>
          </a:p>
          <a:p>
            <a:pPr marL="125016" indent="-125016">
              <a:lnSpc>
                <a:spcPct val="150000"/>
              </a:lnSpc>
              <a:spcBef>
                <a:spcPct val="50000"/>
              </a:spcBef>
              <a:buFontTx/>
              <a:buChar char="•"/>
            </a:pPr>
            <a:r>
              <a:rPr lang="en-AU" sz="1600" b="1" dirty="0"/>
              <a:t> Studies of complete genome sequences (late 1990s –2000s)</a:t>
            </a:r>
          </a:p>
        </p:txBody>
      </p:sp>
    </p:spTree>
    <p:extLst>
      <p:ext uri="{BB962C8B-B14F-4D97-AF65-F5344CB8AC3E}">
        <p14:creationId xmlns:p14="http://schemas.microsoft.com/office/powerpoint/2010/main" val="39385285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61683" y="2225502"/>
            <a:ext cx="3937617" cy="807913"/>
          </a:xfrm>
          <a:prstGeom prst="rect">
            <a:avLst/>
          </a:prstGeom>
          <a:noFill/>
        </p:spPr>
        <p:txBody>
          <a:bodyPr wrap="none" lIns="68580" tIns="34290" rIns="68580" bIns="34290">
            <a:spAutoFit/>
          </a:bodyPr>
          <a:lstStyle/>
          <a:p>
            <a:pPr algn="ctr"/>
            <a:r>
              <a:rPr lang="en-US" sz="4800" b="1" spc="75" dirty="0">
                <a:ln w="18000">
                  <a:solidFill>
                    <a:srgbClr val="00B0F0"/>
                  </a:solidFill>
                  <a:prstDash val="solid"/>
                </a:ln>
                <a:solidFill>
                  <a:srgbClr val="FF0000">
                    <a:alpha val="5700"/>
                  </a:srgbClr>
                </a:solidFill>
                <a:effectLst>
                  <a:outerShdw blurRad="25000" dist="20000" dir="16020000" algn="tl">
                    <a:schemeClr val="accent1">
                      <a:satMod val="200000"/>
                      <a:shade val="1000"/>
                      <a:alpha val="60000"/>
                    </a:schemeClr>
                  </a:outerShdw>
                  <a:reflection blurRad="6350" stA="60000" endA="900" endPos="60000" dist="29997" dir="5400000" sy="-100000" algn="bl" rotWithShape="0"/>
                </a:effectLst>
              </a:rPr>
              <a:t>APPLICATIONS</a:t>
            </a:r>
          </a:p>
        </p:txBody>
      </p:sp>
    </p:spTree>
    <p:extLst>
      <p:ext uri="{BB962C8B-B14F-4D97-AF65-F5344CB8AC3E}">
        <p14:creationId xmlns:p14="http://schemas.microsoft.com/office/powerpoint/2010/main" val="37829701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6787055" cy="5143500"/>
          </a:xfrm>
        </p:spPr>
      </p:pic>
    </p:spTree>
    <p:extLst>
      <p:ext uri="{BB962C8B-B14F-4D97-AF65-F5344CB8AC3E}">
        <p14:creationId xmlns:p14="http://schemas.microsoft.com/office/powerpoint/2010/main" val="12646994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 y="0"/>
            <a:ext cx="6787056" cy="5143500"/>
          </a:xfrm>
        </p:spPr>
      </p:pic>
    </p:spTree>
    <p:extLst>
      <p:ext uri="{BB962C8B-B14F-4D97-AF65-F5344CB8AC3E}">
        <p14:creationId xmlns:p14="http://schemas.microsoft.com/office/powerpoint/2010/main" val="1768988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19162" y="1949605"/>
            <a:ext cx="3601948" cy="1084912"/>
          </a:xfrm>
          <a:prstGeom prst="rect">
            <a:avLst/>
          </a:prstGeom>
          <a:noFill/>
        </p:spPr>
        <p:txBody>
          <a:bodyPr wrap="none" lIns="68580" tIns="34290" rIns="68580" bIns="34290">
            <a:spAutoFit/>
          </a:bodyPr>
          <a:lstStyle/>
          <a:p>
            <a:pPr algn="ctr"/>
            <a:r>
              <a:rPr lang="en-US" sz="6600" b="1" spc="75" dirty="0" smtClean="0">
                <a:ln w="18000">
                  <a:solidFill>
                    <a:srgbClr val="00B0F0"/>
                  </a:solidFill>
                  <a:prstDash val="solid"/>
                </a:ln>
                <a:solidFill>
                  <a:srgbClr val="FF0000">
                    <a:alpha val="5700"/>
                  </a:srgbClr>
                </a:solidFill>
                <a:effectLst>
                  <a:outerShdw blurRad="25000" dist="20000" dir="16020000" algn="tl">
                    <a:schemeClr val="accent1">
                      <a:satMod val="200000"/>
                      <a:shade val="1000"/>
                      <a:alpha val="60000"/>
                    </a:schemeClr>
                  </a:outerShdw>
                  <a:reflection blurRad="6350" stA="60000" endA="900" endPos="60000" dist="29997" dir="5400000" sy="-100000" algn="bl" rotWithShape="0"/>
                </a:effectLst>
              </a:rPr>
              <a:t>Thanks </a:t>
            </a:r>
            <a:r>
              <a:rPr lang="en-US" sz="6600" b="1" spc="75" dirty="0" smtClean="0">
                <a:ln w="18000">
                  <a:solidFill>
                    <a:srgbClr val="00B0F0"/>
                  </a:solidFill>
                  <a:prstDash val="solid"/>
                </a:ln>
                <a:solidFill>
                  <a:srgbClr val="FF0000">
                    <a:alpha val="5700"/>
                  </a:srgbClr>
                </a:solidFill>
                <a:effectLst>
                  <a:outerShdw blurRad="25000" dist="20000" dir="16020000" algn="tl">
                    <a:schemeClr val="accent1">
                      <a:satMod val="200000"/>
                      <a:shade val="1000"/>
                      <a:alpha val="60000"/>
                    </a:schemeClr>
                  </a:outerShdw>
                  <a:reflection blurRad="6350" stA="60000" endA="900" endPos="60000" dist="29997" dir="5400000" sy="-100000" algn="bl" rotWithShape="0"/>
                </a:effectLst>
                <a:sym typeface="Wingdings" panose="05000000000000000000" pitchFamily="2" charset="2"/>
              </a:rPr>
              <a:t></a:t>
            </a:r>
            <a:endParaRPr lang="en-US" sz="6600" b="1" spc="75" dirty="0">
              <a:ln w="18000">
                <a:solidFill>
                  <a:srgbClr val="00B0F0"/>
                </a:solidFill>
                <a:prstDash val="solid"/>
              </a:ln>
              <a:solidFill>
                <a:srgbClr val="FF0000">
                  <a:alpha val="5700"/>
                </a:srgbClr>
              </a:solidFill>
              <a:effectLst>
                <a:outerShdw blurRad="25000" dist="20000" dir="16020000" algn="tl">
                  <a:schemeClr val="accent1">
                    <a:satMod val="200000"/>
                    <a:shade val="1000"/>
                    <a:alpha val="60000"/>
                  </a:schemeClr>
                </a:outerShdw>
                <a:reflection blurRad="6350" stA="60000" endA="900" endPos="60000" dist="29997" dir="5400000" sy="-100000" algn="bl" rotWithShape="0"/>
              </a:effectLst>
            </a:endParaRPr>
          </a:p>
        </p:txBody>
      </p:sp>
    </p:spTree>
    <p:extLst>
      <p:ext uri="{BB962C8B-B14F-4D97-AF65-F5344CB8AC3E}">
        <p14:creationId xmlns:p14="http://schemas.microsoft.com/office/powerpoint/2010/main" val="3243153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385888" y="409575"/>
            <a:ext cx="2818400" cy="461665"/>
          </a:xfrm>
          <a:prstGeom prst="rect">
            <a:avLst/>
          </a:prstGeom>
          <a:noFill/>
          <a:ln w="9525">
            <a:noFill/>
            <a:miter lim="800000"/>
            <a:headEnd/>
            <a:tailEnd/>
          </a:ln>
          <a:effectLst/>
        </p:spPr>
        <p:txBody>
          <a:bodyPr wrap="none">
            <a:spAutoFit/>
          </a:bodyPr>
          <a:lstStyle/>
          <a:p>
            <a:r>
              <a:rPr lang="fr-FR" sz="2400" b="1" u="sng" dirty="0" err="1">
                <a:solidFill>
                  <a:schemeClr val="bg1"/>
                </a:solidFill>
                <a:latin typeface="Verdana" pitchFamily="1" charset="0"/>
              </a:rPr>
              <a:t>Bioinformatics</a:t>
            </a:r>
            <a:r>
              <a:rPr lang="fr-FR" sz="2400" b="1" u="sng" dirty="0">
                <a:solidFill>
                  <a:schemeClr val="bg1"/>
                </a:solidFill>
                <a:latin typeface="Verdana" pitchFamily="1" charset="0"/>
              </a:rPr>
              <a:t>:</a:t>
            </a:r>
            <a:endParaRPr lang="fr-FR" sz="2400" u="sng" dirty="0">
              <a:solidFill>
                <a:schemeClr val="bg1"/>
              </a:solidFill>
            </a:endParaRPr>
          </a:p>
        </p:txBody>
      </p:sp>
      <p:pic>
        <p:nvPicPr>
          <p:cNvPr id="3" name="Picture 2" descr="wheel_1"/>
          <p:cNvPicPr>
            <a:picLocks noChangeAspect="1" noChangeArrowheads="1"/>
          </p:cNvPicPr>
          <p:nvPr/>
        </p:nvPicPr>
        <p:blipFill>
          <a:blip r:embed="rId3"/>
          <a:srcRect/>
          <a:stretch>
            <a:fillRect/>
          </a:stretch>
        </p:blipFill>
        <p:spPr bwMode="auto">
          <a:xfrm>
            <a:off x="5511144" y="1438839"/>
            <a:ext cx="3531298" cy="3639033"/>
          </a:xfrm>
          <a:prstGeom prst="rect">
            <a:avLst/>
          </a:prstGeom>
          <a:noFill/>
          <a:ln w="9525">
            <a:noFill/>
            <a:miter lim="800000"/>
            <a:headEnd/>
            <a:tailEnd/>
          </a:ln>
        </p:spPr>
      </p:pic>
      <p:pic>
        <p:nvPicPr>
          <p:cNvPr id="5" name="Picture 4" descr="https://lh4.googleusercontent.com/akVY0TyhGKATQGZRpzc-423UZ-r-QTvboeoERQtfhx1tfdW6syMnpZ1IjGj-uUQirnh5E-_Wq9mLmb7b74SluXVcsNLO8tae6beSWkj6KX8exmOjSB-stVjX"/>
          <p:cNvPicPr/>
          <p:nvPr/>
        </p:nvPicPr>
        <p:blipFill>
          <a:blip r:embed="rId4"/>
          <a:srcRect/>
          <a:stretch>
            <a:fillRect/>
          </a:stretch>
        </p:blipFill>
        <p:spPr bwMode="auto">
          <a:xfrm>
            <a:off x="804041" y="1178709"/>
            <a:ext cx="3767959" cy="2594982"/>
          </a:xfrm>
          <a:prstGeom prst="rect">
            <a:avLst/>
          </a:prstGeom>
          <a:noFill/>
          <a:ln w="9525">
            <a:noFill/>
            <a:miter lim="800000"/>
            <a:headEnd/>
            <a:tailEnd/>
          </a:ln>
        </p:spPr>
      </p:pic>
      <p:sp>
        <p:nvSpPr>
          <p:cNvPr id="6" name="TextBox 5"/>
          <p:cNvSpPr txBox="1"/>
          <p:nvPr/>
        </p:nvSpPr>
        <p:spPr>
          <a:xfrm>
            <a:off x="804041" y="4309911"/>
            <a:ext cx="3767959" cy="5078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1350" dirty="0">
                <a:latin typeface="Arial Black" pitchFamily="34" charset="0"/>
              </a:rPr>
              <a:t>Bioinformatics Position in relation with other fields of science</a:t>
            </a:r>
          </a:p>
        </p:txBody>
      </p:sp>
    </p:spTree>
    <p:extLst>
      <p:ext uri="{BB962C8B-B14F-4D97-AF65-F5344CB8AC3E}">
        <p14:creationId xmlns:p14="http://schemas.microsoft.com/office/powerpoint/2010/main" val="2879788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1"/>
            <a:ext cx="6787055" cy="5165377"/>
          </a:xfrm>
        </p:spPr>
      </p:pic>
    </p:spTree>
    <p:extLst>
      <p:ext uri="{BB962C8B-B14F-4D97-AF65-F5344CB8AC3E}">
        <p14:creationId xmlns:p14="http://schemas.microsoft.com/office/powerpoint/2010/main" val="1101633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0194" y="2371004"/>
            <a:ext cx="8259098" cy="763526"/>
          </a:xfrm>
        </p:spPr>
        <p:txBody>
          <a:bodyPr>
            <a:normAutofit/>
          </a:bodyPr>
          <a:lstStyle/>
          <a:p>
            <a:pPr algn="ctr"/>
            <a:r>
              <a:rPr lang="en-US" sz="4000" b="1" dirty="0" smtClean="0">
                <a:solidFill>
                  <a:srgbClr val="FF0000"/>
                </a:solidFill>
              </a:rPr>
              <a:t>Level of organization to </a:t>
            </a:r>
            <a:r>
              <a:rPr lang="en-US" sz="4000" b="1" dirty="0" smtClean="0">
                <a:solidFill>
                  <a:srgbClr val="FF0000"/>
                </a:solidFill>
              </a:rPr>
              <a:t>d</a:t>
            </a:r>
            <a:r>
              <a:rPr lang="en-US" sz="4000" b="1" dirty="0" smtClean="0">
                <a:solidFill>
                  <a:srgbClr val="FF0000"/>
                </a:solidFill>
              </a:rPr>
              <a:t>eal with</a:t>
            </a:r>
            <a:endParaRPr lang="en-US" sz="4000" b="1" dirty="0">
              <a:solidFill>
                <a:srgbClr val="FF0000"/>
              </a:solidFill>
            </a:endParaRPr>
          </a:p>
        </p:txBody>
      </p:sp>
    </p:spTree>
    <p:extLst>
      <p:ext uri="{BB962C8B-B14F-4D97-AF65-F5344CB8AC3E}">
        <p14:creationId xmlns:p14="http://schemas.microsoft.com/office/powerpoint/2010/main" val="3808873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0369"/>
            <a:ext cx="6810703" cy="5163870"/>
          </a:xfrm>
        </p:spPr>
      </p:pic>
    </p:spTree>
    <p:extLst>
      <p:ext uri="{BB962C8B-B14F-4D97-AF65-F5344CB8AC3E}">
        <p14:creationId xmlns:p14="http://schemas.microsoft.com/office/powerpoint/2010/main" val="2945600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
            <a:ext cx="6880225" cy="5143500"/>
          </a:xfrm>
        </p:spPr>
      </p:pic>
    </p:spTree>
    <p:extLst>
      <p:ext uri="{BB962C8B-B14F-4D97-AF65-F5344CB8AC3E}">
        <p14:creationId xmlns:p14="http://schemas.microsoft.com/office/powerpoint/2010/main" val="33795514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83" y="0"/>
            <a:ext cx="6786818" cy="5143501"/>
          </a:xfrm>
        </p:spPr>
      </p:pic>
    </p:spTree>
    <p:extLst>
      <p:ext uri="{BB962C8B-B14F-4D97-AF65-F5344CB8AC3E}">
        <p14:creationId xmlns:p14="http://schemas.microsoft.com/office/powerpoint/2010/main" val="53567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82" y="0"/>
            <a:ext cx="6631388" cy="5143500"/>
          </a:xfrm>
        </p:spPr>
      </p:pic>
    </p:spTree>
    <p:extLst>
      <p:ext uri="{BB962C8B-B14F-4D97-AF65-F5344CB8AC3E}">
        <p14:creationId xmlns:p14="http://schemas.microsoft.com/office/powerpoint/2010/main" val="140766248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375</Words>
  <Application>Microsoft Office PowerPoint</Application>
  <PresentationFormat>On-screen Show (16:9)</PresentationFormat>
  <Paragraphs>45</Paragraphs>
  <Slides>24</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Arial Black</vt:lpstr>
      <vt:lpstr>Calibri</vt:lpstr>
      <vt:lpstr>Verdana</vt:lpstr>
      <vt:lpstr>Wingdings</vt:lpstr>
      <vt:lpstr>Office Theme</vt:lpstr>
      <vt:lpstr>Bioinformatics</vt:lpstr>
      <vt:lpstr>PowerPoint Presentation</vt:lpstr>
      <vt:lpstr>PowerPoint Presentation</vt:lpstr>
      <vt:lpstr>PowerPoint Presentation</vt:lpstr>
      <vt:lpstr>Level of organization to deal with</vt:lpstr>
      <vt:lpstr>PowerPoint Presentation</vt:lpstr>
      <vt:lpstr>PowerPoint Presentation</vt:lpstr>
      <vt:lpstr>PowerPoint Presentation</vt:lpstr>
      <vt:lpstr>PowerPoint Presentation</vt:lpstr>
      <vt:lpstr>Goals and Techniques</vt:lpstr>
      <vt:lpstr>PowerPoint Presentation</vt:lpstr>
      <vt:lpstr>PowerPoint Presentation</vt:lpstr>
      <vt:lpstr>PowerPoint Presentation</vt:lpstr>
      <vt:lpstr>PowerPoint Presentation</vt:lpstr>
      <vt:lpstr>PowerPoint Presentation</vt:lpstr>
      <vt:lpstr>PowerPoint Presentation</vt:lpstr>
      <vt:lpstr>Historical Overview  </vt:lpstr>
      <vt:lpstr>Importance of databases:</vt:lpstr>
      <vt:lpstr>Brief history of bioinformatics: (Databases)</vt:lpstr>
      <vt:lpstr>Brief history of bioinformatics: other important steps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2021-01-14T02:41:20Z</dcterms:modified>
</cp:coreProperties>
</file>